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56"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872" userDrawn="1">
          <p15:clr>
            <a:srgbClr val="A4A3A4"/>
          </p15:clr>
        </p15:guide>
        <p15:guide id="2" pos="9216" userDrawn="1">
          <p15:clr>
            <a:srgbClr val="A4A3A4"/>
          </p15:clr>
        </p15:guide>
        <p15:guide id="3" pos="18456"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h4STXvP7kDno4AlMoqyKqfzKdN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5D"/>
    <a:srgbClr val="FFFFFF"/>
    <a:srgbClr val="99CC00"/>
    <a:srgbClr val="FFFF00"/>
    <a:srgbClr val="FF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A580D-59D7-4BF4-9906-96632F1218A7}" v="7" dt="2026-04-09T17:30:01.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12" autoAdjust="0"/>
  </p:normalViewPr>
  <p:slideViewPr>
    <p:cSldViewPr snapToGrid="0">
      <p:cViewPr>
        <p:scale>
          <a:sx n="19" d="100"/>
          <a:sy n="19" d="100"/>
        </p:scale>
        <p:origin x="1291" y="-715"/>
      </p:cViewPr>
      <p:guideLst>
        <p:guide orient="horz" pos="13872"/>
        <p:guide pos="9216"/>
        <p:guide pos="18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Carstens" userId="2d1e0fd8-e1c7-49d7-bdab-e14d8816bb0c" providerId="ADAL" clId="{63FA580D-59D7-4BF4-9906-96632F1218A7}"/>
    <pc:docChg chg="modSld">
      <pc:chgData name="Debbie Carstens" userId="2d1e0fd8-e1c7-49d7-bdab-e14d8816bb0c" providerId="ADAL" clId="{63FA580D-59D7-4BF4-9906-96632F1218A7}" dt="2026-04-09T17:30:01.408" v="6" actId="1036"/>
      <pc:docMkLst>
        <pc:docMk/>
      </pc:docMkLst>
      <pc:sldChg chg="modSp">
        <pc:chgData name="Debbie Carstens" userId="2d1e0fd8-e1c7-49d7-bdab-e14d8816bb0c" providerId="ADAL" clId="{63FA580D-59D7-4BF4-9906-96632F1218A7}" dt="2026-04-09T17:30:01.408" v="6" actId="1036"/>
        <pc:sldMkLst>
          <pc:docMk/>
          <pc:sldMk cId="0" sldId="256"/>
        </pc:sldMkLst>
        <pc:spChg chg="mod">
          <ac:chgData name="Debbie Carstens" userId="2d1e0fd8-e1c7-49d7-bdab-e14d8816bb0c" providerId="ADAL" clId="{63FA580D-59D7-4BF4-9906-96632F1218A7}" dt="2026-04-09T17:30:01.408" v="6" actId="1036"/>
          <ac:spMkLst>
            <pc:docMk/>
            <pc:sldMk cId="0" sldId="256"/>
            <ac:spMk id="4" creationId="{C9734C78-3212-9989-F8CD-A37B75D334EC}"/>
          </ac:spMkLst>
        </pc:spChg>
        <pc:spChg chg="mod">
          <ac:chgData name="Debbie Carstens" userId="2d1e0fd8-e1c7-49d7-bdab-e14d8816bb0c" providerId="ADAL" clId="{63FA580D-59D7-4BF4-9906-96632F1218A7}" dt="2026-04-09T17:29:39.550" v="0" actId="1076"/>
          <ac:spMkLst>
            <pc:docMk/>
            <pc:sldMk cId="0" sldId="256"/>
            <ac:spMk id="9" creationId="{7D24594F-041D-5F8C-384E-E1519BAF91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i="0" u="none" strike="noStrike" cap="none" dirty="0">
                <a:solidFill>
                  <a:srgbClr val="760000"/>
                </a:solidFill>
                <a:latin typeface="Calibri"/>
                <a:ea typeface="Calibri"/>
                <a:cs typeface="Calibri"/>
                <a:sym typeface="Calibri"/>
              </a:rPr>
              <a:t>	</a:t>
            </a:r>
            <a:r>
              <a:rPr lang="en-US" sz="4400" b="1" i="0" u="sng" strike="noStrike" cap="none" dirty="0">
                <a:solidFill>
                  <a:srgbClr val="760000"/>
                </a:solidFill>
                <a:latin typeface="Calibri"/>
                <a:ea typeface="Calibri"/>
                <a:cs typeface="Calibri"/>
                <a:sym typeface="Calibri"/>
              </a:rPr>
              <a:t>INSTRUCTIONS</a:t>
            </a:r>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Do not use a color background</a:t>
            </a:r>
            <a:endParaRPr lang="en-US" dirty="0"/>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Keep all content within the gold lines and blue and crimson bars (other than title block and icons)</a:t>
            </a:r>
            <a:endParaRPr lang="en-US" dirty="0"/>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Do not change the size of the poster</a:t>
            </a:r>
            <a:endParaRPr lang="en-US" dirty="0"/>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Please keep the text readable.  The only font allowed is “Calibri”. It is available on all Microsoft products . Minimum font size is 48 pts. References can be at 30 font.</a:t>
            </a:r>
            <a:endParaRPr lang="en-US" dirty="0"/>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The size is already set to exactly the print size. Please arrange and size all the images and text properly.</a:t>
            </a:r>
            <a:endParaRPr lang="en-US" dirty="0"/>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Ensure that all images are at least 300 dpi</a:t>
            </a:r>
            <a:endParaRPr lang="en-US" dirty="0"/>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The name of any faculty should be put in as “Dr. [First Name] [Middle Initial]. [Last Name], Dept. Of [name of department], [name of institution] </a:t>
            </a:r>
            <a:endParaRPr lang="en-US" dirty="0"/>
          </a:p>
          <a:p>
            <a:pPr marL="685800" marR="0" lvl="0" indent="-685800" algn="l" rtl="0">
              <a:spcBef>
                <a:spcPts val="0"/>
              </a:spcBef>
              <a:spcAft>
                <a:spcPts val="0"/>
              </a:spcAft>
              <a:buClr>
                <a:schemeClr val="dk1"/>
              </a:buClr>
              <a:buSzPts val="4800"/>
              <a:buFont typeface="Arial"/>
              <a:buChar char="•"/>
            </a:pPr>
            <a:r>
              <a:rPr lang="en-US" sz="2800" b="1" i="0" u="none" strike="noStrike" cap="none" dirty="0">
                <a:solidFill>
                  <a:schemeClr val="dk1"/>
                </a:solidFill>
                <a:latin typeface="Calibri"/>
                <a:ea typeface="Calibri"/>
                <a:cs typeface="Calibri"/>
                <a:sym typeface="Calibri"/>
              </a:rPr>
              <a:t>Names of any sponsors, mentors, volunteers, helpers, etc. can be put in the acknowledgements section. Put in text only. Do not put in any additional logos in the poster other than the ones already in the template.</a:t>
            </a:r>
            <a:endParaRPr lang="en-US" dirty="0"/>
          </a:p>
          <a:p>
            <a:pPr marL="0" marR="0" lvl="0" indent="0" algn="l" rtl="0">
              <a:spcBef>
                <a:spcPts val="0"/>
              </a:spcBef>
              <a:spcAft>
                <a:spcPts val="0"/>
              </a:spcAft>
              <a:buNone/>
            </a:pPr>
            <a:endParaRPr lang="en-US" sz="3600" b="1" i="1"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1" i="1" u="none" strike="noStrike" cap="none" dirty="0">
                <a:solidFill>
                  <a:schemeClr val="dk1"/>
                </a:solidFill>
                <a:latin typeface="Calibri"/>
                <a:ea typeface="Calibri"/>
                <a:cs typeface="Calibri"/>
                <a:sym typeface="Calibri"/>
              </a:rPr>
              <a:t>	</a:t>
            </a:r>
            <a:r>
              <a:rPr lang="en-US" sz="3600" b="1" i="1" u="sng" strike="noStrike" cap="none" dirty="0">
                <a:solidFill>
                  <a:schemeClr val="dk1"/>
                </a:solidFill>
                <a:latin typeface="Calibri"/>
                <a:ea typeface="Calibri"/>
                <a:cs typeface="Calibri"/>
                <a:sym typeface="Calibri"/>
              </a:rPr>
              <a:t>Your Poster file should be named as follows</a:t>
            </a:r>
            <a:r>
              <a:rPr lang="en-US" sz="3600" b="1" i="0" u="none" strike="noStrike" cap="none" dirty="0">
                <a:solidFill>
                  <a:schemeClr val="dk1"/>
                </a:solidFill>
                <a:latin typeface="Calibri"/>
                <a:ea typeface="Calibri"/>
                <a:cs typeface="Calibri"/>
                <a:sym typeface="Calibri"/>
              </a:rPr>
              <a:t>: </a:t>
            </a:r>
            <a:endParaRPr lang="en-US" dirty="0"/>
          </a:p>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	SHOWCASE_</a:t>
            </a:r>
            <a:r>
              <a:rPr lang="en-US" sz="3600" b="1" dirty="0">
                <a:solidFill>
                  <a:schemeClr val="dk1"/>
                </a:solidFill>
                <a:latin typeface="Calibri"/>
                <a:ea typeface="Calibri"/>
                <a:cs typeface="Calibri"/>
                <a:sym typeface="Calibri"/>
              </a:rPr>
              <a:t>SPRING</a:t>
            </a:r>
            <a:r>
              <a:rPr lang="en-US" sz="3600" b="1" i="0" u="none" strike="noStrike" cap="none" dirty="0">
                <a:solidFill>
                  <a:schemeClr val="dk1"/>
                </a:solidFill>
                <a:latin typeface="Calibri"/>
                <a:ea typeface="Calibri"/>
                <a:cs typeface="Calibri"/>
                <a:sym typeface="Calibri"/>
              </a:rPr>
              <a:t>202</a:t>
            </a:r>
            <a:r>
              <a:rPr lang="en-US" sz="3600" b="1" dirty="0">
                <a:solidFill>
                  <a:schemeClr val="dk1"/>
                </a:solidFill>
                <a:latin typeface="Calibri"/>
                <a:ea typeface="Calibri"/>
                <a:cs typeface="Calibri"/>
                <a:sym typeface="Calibri"/>
              </a:rPr>
              <a:t>4</a:t>
            </a:r>
            <a:r>
              <a:rPr lang="en-US" sz="3600" b="1" i="0" u="none" strike="noStrike" cap="none" dirty="0">
                <a:solidFill>
                  <a:schemeClr val="dk1"/>
                </a:solidFill>
                <a:latin typeface="Calibri"/>
                <a:ea typeface="Calibri"/>
                <a:cs typeface="Calibri"/>
                <a:sym typeface="Calibri"/>
              </a:rPr>
              <a:t>_POSTER_CAPSTONE MAJOR_YOURTEAMNAME*</a:t>
            </a:r>
            <a:endParaRPr lang="en-US" dirty="0"/>
          </a:p>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	(</a:t>
            </a:r>
            <a:r>
              <a:rPr lang="en-US" sz="3600" b="1" i="0" u="sng" strike="noStrike" cap="none" dirty="0">
                <a:solidFill>
                  <a:schemeClr val="dk1"/>
                </a:solidFill>
                <a:latin typeface="Calibri"/>
                <a:ea typeface="Calibri"/>
                <a:cs typeface="Calibri"/>
                <a:sym typeface="Calibri"/>
              </a:rPr>
              <a:t>Example:</a:t>
            </a:r>
            <a:r>
              <a:rPr lang="en-US" sz="3600" b="1" i="0" u="none" strike="noStrike" cap="none" dirty="0">
                <a:solidFill>
                  <a:schemeClr val="dk1"/>
                </a:solidFill>
                <a:latin typeface="Calibri"/>
                <a:ea typeface="Calibri"/>
                <a:cs typeface="Calibri"/>
                <a:sym typeface="Calibri"/>
              </a:rPr>
              <a:t> SHOWCASE_SPRING202</a:t>
            </a:r>
            <a:r>
              <a:rPr lang="en-US" sz="3600" b="1" dirty="0">
                <a:solidFill>
                  <a:schemeClr val="dk1"/>
                </a:solidFill>
                <a:latin typeface="Calibri"/>
                <a:ea typeface="Calibri"/>
                <a:cs typeface="Calibri"/>
                <a:sym typeface="Calibri"/>
              </a:rPr>
              <a:t>4</a:t>
            </a:r>
            <a:r>
              <a:rPr lang="en-US" sz="3600" b="1" i="0" u="none" strike="noStrike" cap="none" dirty="0">
                <a:solidFill>
                  <a:schemeClr val="dk1"/>
                </a:solidFill>
                <a:latin typeface="Calibri"/>
                <a:ea typeface="Calibri"/>
                <a:cs typeface="Calibri"/>
                <a:sym typeface="Calibri"/>
              </a:rPr>
              <a:t>_POSTER_ME_SUNNUCLEAR)</a:t>
            </a:r>
            <a:endParaRPr lang="en-US" dirty="0"/>
          </a:p>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	Note: The </a:t>
            </a:r>
            <a:r>
              <a:rPr lang="en-US" sz="3600" b="1" dirty="0">
                <a:solidFill>
                  <a:schemeClr val="dk1"/>
                </a:solidFill>
                <a:latin typeface="Calibri"/>
                <a:ea typeface="Calibri"/>
                <a:cs typeface="Calibri"/>
                <a:sym typeface="Calibri"/>
              </a:rPr>
              <a:t>project</a:t>
            </a:r>
            <a:r>
              <a:rPr lang="en-US" sz="3600" b="1" i="0" u="none" strike="noStrike" cap="none" dirty="0">
                <a:solidFill>
                  <a:schemeClr val="dk1"/>
                </a:solidFill>
                <a:latin typeface="Calibri"/>
                <a:ea typeface="Calibri"/>
                <a:cs typeface="Calibri"/>
                <a:sym typeface="Calibri"/>
              </a:rPr>
              <a:t> name should be exactly as the registered </a:t>
            </a:r>
            <a:r>
              <a:rPr lang="en-US" sz="3600" b="1" dirty="0">
                <a:solidFill>
                  <a:schemeClr val="dk1"/>
                </a:solidFill>
                <a:latin typeface="Calibri"/>
                <a:ea typeface="Calibri"/>
                <a:cs typeface="Calibri"/>
                <a:sym typeface="Calibri"/>
              </a:rPr>
              <a:t>project</a:t>
            </a:r>
            <a:r>
              <a:rPr lang="en-US" sz="3600" b="1" i="0" u="none" strike="noStrike" cap="none" dirty="0">
                <a:solidFill>
                  <a:schemeClr val="dk1"/>
                </a:solidFill>
                <a:latin typeface="Calibri"/>
                <a:ea typeface="Calibri"/>
                <a:cs typeface="Calibri"/>
                <a:sym typeface="Calibri"/>
              </a:rPr>
              <a:t> name. </a:t>
            </a:r>
            <a:endParaRPr lang="en-US" dirty="0"/>
          </a:p>
          <a:p>
            <a:pPr marL="0" marR="0" lvl="0" indent="0"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	*If this is an individual project, please place the title of your project instead of the team name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12" name="Picture 11">
            <a:extLst>
              <a:ext uri="{FF2B5EF4-FFF2-40B4-BE49-F238E27FC236}">
                <a16:creationId xmlns:a16="http://schemas.microsoft.com/office/drawing/2014/main" id="{CDD984D7-34D6-9096-4407-B9BED5CA9801}"/>
              </a:ext>
            </a:extLst>
          </p:cNvPr>
          <p:cNvPicPr>
            <a:picLocks noChangeAspect="1"/>
          </p:cNvPicPr>
          <p:nvPr/>
        </p:nvPicPr>
        <p:blipFill>
          <a:blip r:embed="rId3"/>
          <a:stretch>
            <a:fillRect/>
          </a:stretch>
        </p:blipFill>
        <p:spPr>
          <a:xfrm>
            <a:off x="31022512" y="22370619"/>
            <a:ext cx="10565284" cy="7346317"/>
          </a:xfrm>
          <a:prstGeom prst="rect">
            <a:avLst/>
          </a:prstGeom>
        </p:spPr>
      </p:pic>
      <p:sp>
        <p:nvSpPr>
          <p:cNvPr id="4" name="Google Shape;52;p1">
            <a:extLst>
              <a:ext uri="{FF2B5EF4-FFF2-40B4-BE49-F238E27FC236}">
                <a16:creationId xmlns:a16="http://schemas.microsoft.com/office/drawing/2014/main" id="{C9734C78-3212-9989-F8CD-A37B75D334EC}"/>
              </a:ext>
            </a:extLst>
          </p:cNvPr>
          <p:cNvSpPr txBox="1"/>
          <p:nvPr/>
        </p:nvSpPr>
        <p:spPr>
          <a:xfrm>
            <a:off x="685915" y="23971865"/>
            <a:ext cx="13862900" cy="14373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u="sng" dirty="0">
                <a:solidFill>
                  <a:srgbClr val="760000"/>
                </a:solidFill>
                <a:latin typeface="Calibri"/>
                <a:ea typeface="Calibri"/>
                <a:cs typeface="Calibri"/>
                <a:sym typeface="Calibri"/>
              </a:rPr>
              <a:t>Task and Error Analysis</a:t>
            </a:r>
          </a:p>
          <a:p>
            <a:pPr marL="0" marR="0" lvl="0" indent="0" algn="l" rtl="0">
              <a:spcBef>
                <a:spcPts val="0"/>
              </a:spcBef>
              <a:spcAft>
                <a:spcPts val="0"/>
              </a:spcAft>
              <a:buNone/>
            </a:pPr>
            <a:r>
              <a:rPr lang="en-US" sz="4800" i="0" strike="noStrike" cap="none" dirty="0">
                <a:solidFill>
                  <a:schemeClr val="tx1"/>
                </a:solidFill>
                <a:latin typeface="Calibri"/>
                <a:ea typeface="Calibri"/>
                <a:cs typeface="Calibri"/>
                <a:sym typeface="Calibri"/>
              </a:rPr>
              <a:t>Task and error analysis were conducted to identify operational gaps and safety risks in the current state.</a:t>
            </a:r>
          </a:p>
          <a:p>
            <a:pPr marL="0" marR="0" lvl="0" indent="0" algn="l" rtl="0">
              <a:spcBef>
                <a:spcPts val="0"/>
              </a:spcBef>
              <a:spcAft>
                <a:spcPts val="0"/>
              </a:spcAft>
              <a:buNone/>
            </a:pPr>
            <a:endParaRPr lang="en-US" sz="4800" b="1" i="0" strike="noStrike" cap="none"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800" b="1"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800" b="1" i="0" strike="noStrike" cap="none"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800" b="1"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800" b="1" i="0" strike="noStrike" cap="none"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800" b="1"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800" b="1" i="0" strike="noStrike" cap="none"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b="1" dirty="0">
              <a:solidFill>
                <a:schemeClr val="tx1"/>
              </a:solidFill>
              <a:latin typeface="Calibri"/>
              <a:ea typeface="Calibri"/>
              <a:cs typeface="Calibri"/>
              <a:sym typeface="Calibri"/>
            </a:endParaRPr>
          </a:p>
          <a:p>
            <a:pPr marL="0" marR="0" lvl="0" indent="0" algn="l" rtl="0">
              <a:spcBef>
                <a:spcPts val="0"/>
              </a:spcBef>
              <a:spcAft>
                <a:spcPts val="0"/>
              </a:spcAft>
              <a:buNone/>
            </a:pPr>
            <a:endParaRPr lang="en-US" sz="4400" b="1" i="0" strike="noStrike" cap="none" dirty="0">
              <a:solidFill>
                <a:schemeClr val="tx1"/>
              </a:solidFill>
              <a:latin typeface="Calibri"/>
              <a:ea typeface="Calibri"/>
              <a:cs typeface="Calibri"/>
              <a:sym typeface="Calibri"/>
            </a:endParaRPr>
          </a:p>
          <a:p>
            <a:pPr marL="58738" marR="0" lvl="0" algn="l" rtl="0">
              <a:spcBef>
                <a:spcPts val="0"/>
              </a:spcBef>
              <a:spcAft>
                <a:spcPts val="0"/>
              </a:spcAft>
              <a:buNone/>
            </a:pPr>
            <a:endParaRPr lang="en-US" sz="4800" b="1" dirty="0">
              <a:solidFill>
                <a:schemeClr val="tx1"/>
              </a:solidFill>
              <a:latin typeface="Calibri"/>
              <a:ea typeface="Calibri"/>
              <a:cs typeface="Calibri"/>
              <a:sym typeface="Calibri"/>
            </a:endParaRPr>
          </a:p>
          <a:p>
            <a:pPr marL="58738" marR="0" lvl="0" algn="l" rtl="0">
              <a:spcBef>
                <a:spcPts val="0"/>
              </a:spcBef>
              <a:spcAft>
                <a:spcPts val="0"/>
              </a:spcAft>
              <a:buNone/>
            </a:pPr>
            <a:endParaRPr lang="en-US" sz="4800" i="0" strike="noStrike" cap="none" dirty="0">
              <a:solidFill>
                <a:schemeClr val="tx1"/>
              </a:solidFill>
              <a:latin typeface="Calibri"/>
              <a:ea typeface="Calibri"/>
              <a:cs typeface="Calibri"/>
              <a:sym typeface="Calibri"/>
            </a:endParaRPr>
          </a:p>
          <a:p>
            <a:pPr marL="58738" marR="0" lvl="0" algn="l" rtl="0">
              <a:spcBef>
                <a:spcPts val="0"/>
              </a:spcBef>
              <a:spcAft>
                <a:spcPts val="0"/>
              </a:spcAft>
              <a:buNone/>
            </a:pPr>
            <a:r>
              <a:rPr lang="en-US" sz="4800" i="0" strike="noStrike" cap="none" dirty="0">
                <a:solidFill>
                  <a:schemeClr val="tx1"/>
                </a:solidFill>
                <a:latin typeface="Calibri"/>
                <a:ea typeface="Calibri"/>
                <a:cs typeface="Calibri"/>
                <a:sym typeface="Calibri"/>
              </a:rPr>
              <a:t>Key Operational Gaps:</a:t>
            </a:r>
          </a:p>
          <a:p>
            <a:pPr marL="1146175" marR="0" lvl="0" indent="-463550" algn="l" rtl="0">
              <a:spcBef>
                <a:spcPts val="0"/>
              </a:spcBef>
              <a:spcAft>
                <a:spcPts val="0"/>
              </a:spcAft>
              <a:buFont typeface="Arial" panose="020B0604020202020204" pitchFamily="34" charset="0"/>
              <a:buChar char="•"/>
            </a:pPr>
            <a:r>
              <a:rPr lang="en-US" sz="4800" i="0" strike="noStrike" cap="none" dirty="0">
                <a:solidFill>
                  <a:schemeClr val="tx1"/>
                </a:solidFill>
                <a:latin typeface="Calibri"/>
                <a:ea typeface="Calibri"/>
                <a:cs typeface="Calibri"/>
                <a:sym typeface="Calibri"/>
              </a:rPr>
              <a:t>Human visual estimation error </a:t>
            </a:r>
          </a:p>
          <a:p>
            <a:pPr marL="1143000" marR="0" lvl="0" indent="-457200" algn="l" rtl="0">
              <a:spcBef>
                <a:spcPts val="0"/>
              </a:spcBef>
              <a:spcAft>
                <a:spcPts val="0"/>
              </a:spcAft>
              <a:buFont typeface="Arial" panose="020B0604020202020204" pitchFamily="34" charset="0"/>
              <a:buChar char="•"/>
            </a:pPr>
            <a:r>
              <a:rPr lang="en-US" sz="4800" i="0" strike="noStrike" cap="none" dirty="0">
                <a:solidFill>
                  <a:schemeClr val="tx1"/>
                </a:solidFill>
                <a:latin typeface="Calibri"/>
                <a:ea typeface="Calibri"/>
                <a:cs typeface="Calibri"/>
                <a:sym typeface="Calibri"/>
              </a:rPr>
              <a:t>Static safety markers </a:t>
            </a:r>
          </a:p>
          <a:p>
            <a:pPr marL="1143000" marR="0" lvl="0" indent="-457200" algn="l" rtl="0">
              <a:spcBef>
                <a:spcPts val="0"/>
              </a:spcBef>
              <a:spcAft>
                <a:spcPts val="0"/>
              </a:spcAft>
              <a:buFont typeface="Arial" panose="020B0604020202020204" pitchFamily="34" charset="0"/>
              <a:buChar char="•"/>
            </a:pPr>
            <a:r>
              <a:rPr lang="en-US" sz="4800" i="0" strike="noStrike" cap="none" dirty="0">
                <a:solidFill>
                  <a:schemeClr val="tx1"/>
                </a:solidFill>
                <a:latin typeface="Calibri"/>
                <a:ea typeface="Calibri"/>
                <a:cs typeface="Calibri"/>
                <a:sym typeface="Calibri"/>
              </a:rPr>
              <a:t>No active warning system </a:t>
            </a:r>
          </a:p>
          <a:p>
            <a:pPr marL="1143000" marR="0" lvl="0" indent="-457200" algn="l" rtl="0">
              <a:spcBef>
                <a:spcPts val="0"/>
              </a:spcBef>
              <a:spcAft>
                <a:spcPts val="0"/>
              </a:spcAft>
              <a:buFont typeface="Arial" panose="020B0604020202020204" pitchFamily="34" charset="0"/>
              <a:buChar char="•"/>
            </a:pPr>
            <a:r>
              <a:rPr lang="en-US" sz="4800" i="0" strike="noStrike" cap="none" dirty="0">
                <a:solidFill>
                  <a:schemeClr val="tx1"/>
                </a:solidFill>
                <a:latin typeface="Calibri"/>
                <a:ea typeface="Calibri"/>
                <a:cs typeface="Calibri"/>
                <a:sym typeface="Calibri"/>
              </a:rPr>
              <a:t>Labor-intensive tasks </a:t>
            </a:r>
          </a:p>
        </p:txBody>
      </p:sp>
      <p:graphicFrame>
        <p:nvGraphicFramePr>
          <p:cNvPr id="123" name="Table 122">
            <a:extLst>
              <a:ext uri="{FF2B5EF4-FFF2-40B4-BE49-F238E27FC236}">
                <a16:creationId xmlns:a16="http://schemas.microsoft.com/office/drawing/2014/main" id="{8773FFEB-C917-D622-0998-648A0DF5B648}"/>
              </a:ext>
            </a:extLst>
          </p:cNvPr>
          <p:cNvGraphicFramePr>
            <a:graphicFrameLocks noGrp="1"/>
          </p:cNvGraphicFramePr>
          <p:nvPr>
            <p:extLst>
              <p:ext uri="{D42A27DB-BD31-4B8C-83A1-F6EECF244321}">
                <p14:modId xmlns:p14="http://schemas.microsoft.com/office/powerpoint/2010/main" val="1512430005"/>
              </p:ext>
            </p:extLst>
          </p:nvPr>
        </p:nvGraphicFramePr>
        <p:xfrm>
          <a:off x="900901" y="26643114"/>
          <a:ext cx="12570182" cy="7679062"/>
        </p:xfrm>
        <a:graphic>
          <a:graphicData uri="http://schemas.openxmlformats.org/drawingml/2006/table">
            <a:tbl>
              <a:tblPr firstRow="1" bandRow="1">
                <a:tableStyleId>{5C22544A-7EE6-4342-B048-85BDC9FD1C3A}</a:tableStyleId>
              </a:tblPr>
              <a:tblGrid>
                <a:gridCol w="3345166">
                  <a:extLst>
                    <a:ext uri="{9D8B030D-6E8A-4147-A177-3AD203B41FA5}">
                      <a16:colId xmlns:a16="http://schemas.microsoft.com/office/drawing/2014/main" val="572621052"/>
                    </a:ext>
                  </a:extLst>
                </a:gridCol>
                <a:gridCol w="4031659">
                  <a:extLst>
                    <a:ext uri="{9D8B030D-6E8A-4147-A177-3AD203B41FA5}">
                      <a16:colId xmlns:a16="http://schemas.microsoft.com/office/drawing/2014/main" val="2329623516"/>
                    </a:ext>
                  </a:extLst>
                </a:gridCol>
                <a:gridCol w="5193357">
                  <a:extLst>
                    <a:ext uri="{9D8B030D-6E8A-4147-A177-3AD203B41FA5}">
                      <a16:colId xmlns:a16="http://schemas.microsoft.com/office/drawing/2014/main" val="1193549997"/>
                    </a:ext>
                  </a:extLst>
                </a:gridCol>
              </a:tblGrid>
              <a:tr h="828322">
                <a:tc>
                  <a:txBody>
                    <a:bodyPr/>
                    <a:lstStyle/>
                    <a:p>
                      <a:pPr algn="ctr">
                        <a:buNone/>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CRITICAL TASK</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buNone/>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CURRENT STATE</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buNone/>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IDEAL STATE</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984496208"/>
                  </a:ext>
                </a:extLst>
              </a:tr>
              <a:tr h="1141790">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Wingtip Monitoring (Taxi-in / Pushback)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err="1">
                          <a:solidFill>
                            <a:schemeClr val="tx1"/>
                          </a:solidFill>
                          <a:latin typeface="Calibri" panose="020F0502020204030204" pitchFamily="34" charset="0"/>
                          <a:ea typeface="Calibri" panose="020F0502020204030204" pitchFamily="34" charset="0"/>
                          <a:cs typeface="Calibri" panose="020F0502020204030204" pitchFamily="34" charset="0"/>
                        </a:rPr>
                        <a:t>Wingwalker</a:t>
                      </a: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 visually estimates clearance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Robot detects and monitors wingtip separation in real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736931"/>
                  </a:ext>
                </a:extLst>
              </a:tr>
              <a:tr h="1141790">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Safety Marker Deployment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Ground crew manually place cones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Robot autonomously deploys to wingtip 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507952"/>
                  </a:ext>
                </a:extLst>
              </a:tr>
              <a:tr h="1141790">
                <a:tc>
                  <a:txBody>
                    <a:bodyPr/>
                    <a:lstStyle/>
                    <a:p>
                      <a:pPr>
                        <a:buNone/>
                      </a:pPr>
                      <a:r>
                        <a:rPr lang="en-US" sz="3000" b="0">
                          <a:solidFill>
                            <a:schemeClr val="tx1"/>
                          </a:solidFill>
                          <a:latin typeface="Calibri" panose="020F0502020204030204" pitchFamily="34" charset="0"/>
                          <a:ea typeface="Calibri" panose="020F0502020204030204" pitchFamily="34" charset="0"/>
                          <a:cs typeface="Calibri" panose="020F0502020204030204" pitchFamily="34" charset="0"/>
                        </a:rPr>
                        <a:t>Safety Buffer 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Assumed based on cone 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Dynamically calculated and maintained by robot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114819"/>
                  </a:ext>
                </a:extLst>
              </a:tr>
              <a:tr h="1141790">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Hazard Detection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Human observation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Continuous sensor-based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8118845"/>
                  </a:ext>
                </a:extLst>
              </a:tr>
              <a:tr h="1141790">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Warning / 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Limited verbal or visual cues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Real-time visual and audio alerts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6736034"/>
                  </a:ext>
                </a:extLst>
              </a:tr>
              <a:tr h="1141790">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Post-Operation Retrieval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Manual cone removal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3000" b="0" dirty="0">
                          <a:solidFill>
                            <a:schemeClr val="tx1"/>
                          </a:solidFill>
                          <a:latin typeface="Calibri" panose="020F0502020204030204" pitchFamily="34" charset="0"/>
                          <a:ea typeface="Calibri" panose="020F0502020204030204" pitchFamily="34" charset="0"/>
                          <a:cs typeface="Calibri" panose="020F0502020204030204" pitchFamily="34" charset="0"/>
                        </a:rPr>
                        <a:t>Robot autonomously returns to charging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1567506"/>
                  </a:ext>
                </a:extLst>
              </a:tr>
            </a:tbl>
          </a:graphicData>
        </a:graphic>
      </p:graphicFrame>
      <p:sp>
        <p:nvSpPr>
          <p:cNvPr id="50" name="Google Shape;50;p1"/>
          <p:cNvSpPr txBox="1"/>
          <p:nvPr/>
        </p:nvSpPr>
        <p:spPr>
          <a:xfrm>
            <a:off x="9296400" y="1410538"/>
            <a:ext cx="27352252" cy="3999288"/>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Autonomous Wingtip-Detection Robots for Apron Safety </a:t>
            </a:r>
          </a:p>
          <a:p>
            <a:pPr marL="0" marR="0" lvl="0" indent="0" algn="ctr" rtl="0">
              <a:spcBef>
                <a:spcPts val="0"/>
              </a:spcBef>
              <a:spcAft>
                <a:spcPts val="0"/>
              </a:spcAft>
              <a:buNone/>
            </a:pPr>
            <a:r>
              <a:rPr lang="en-US" sz="6600" b="1" i="0" u="none" strike="noStrike" cap="none" dirty="0">
                <a:solidFill>
                  <a:schemeClr val="dk1"/>
                </a:solidFill>
                <a:latin typeface="Calibri"/>
                <a:ea typeface="Calibri"/>
                <a:cs typeface="Calibri"/>
                <a:sym typeface="Calibri"/>
              </a:rPr>
              <a:t>Team Member Names: Thapanut (Foam) Munkong and </a:t>
            </a:r>
            <a:r>
              <a:rPr lang="en-US" sz="6600" b="1" i="0" u="none" strike="noStrike" cap="none" dirty="0" err="1">
                <a:solidFill>
                  <a:schemeClr val="dk1"/>
                </a:solidFill>
                <a:latin typeface="Calibri"/>
                <a:ea typeface="Calibri"/>
                <a:cs typeface="Calibri"/>
                <a:sym typeface="Calibri"/>
              </a:rPr>
              <a:t>Omololu</a:t>
            </a:r>
            <a:r>
              <a:rPr lang="en-US" sz="6600" b="1" i="0" u="none" strike="noStrike" cap="none" dirty="0">
                <a:solidFill>
                  <a:schemeClr val="dk1"/>
                </a:solidFill>
                <a:latin typeface="Calibri"/>
                <a:ea typeface="Calibri"/>
                <a:cs typeface="Calibri"/>
                <a:sym typeface="Calibri"/>
              </a:rPr>
              <a:t> Balogun</a:t>
            </a:r>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 Dr. </a:t>
            </a:r>
            <a:r>
              <a:rPr lang="en-US" sz="5400" b="1" dirty="0">
                <a:solidFill>
                  <a:schemeClr val="dk1"/>
                </a:solidFill>
                <a:latin typeface="Calibri"/>
                <a:ea typeface="Calibri"/>
                <a:cs typeface="Calibri"/>
                <a:sym typeface="Calibri"/>
              </a:rPr>
              <a:t>Deborah S. Carstens, College of Aeronautics</a:t>
            </a:r>
            <a:r>
              <a:rPr lang="en-US" sz="5400" b="1" i="0" u="none" strike="noStrike" cap="none" dirty="0">
                <a:solidFill>
                  <a:schemeClr val="dk1"/>
                </a:solidFill>
                <a:latin typeface="Calibri"/>
                <a:ea typeface="Calibri"/>
                <a:cs typeface="Calibri"/>
                <a:sym typeface="Calibri"/>
              </a:rPr>
              <a:t>,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52" name="Google Shape;52;p1"/>
          <p:cNvSpPr txBox="1"/>
          <p:nvPr/>
        </p:nvSpPr>
        <p:spPr>
          <a:xfrm>
            <a:off x="731520" y="6620744"/>
            <a:ext cx="12739563" cy="174508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0" u="sng" strike="noStrike" cap="none" dirty="0">
                <a:solidFill>
                  <a:srgbClr val="760000"/>
                </a:solidFill>
                <a:latin typeface="Calibri"/>
                <a:ea typeface="Calibri"/>
                <a:cs typeface="Calibri"/>
                <a:sym typeface="Calibri"/>
              </a:rPr>
              <a:t>Introduction</a:t>
            </a:r>
            <a:endParaRPr sz="7000" b="1" i="0" u="sng" strike="noStrike" cap="none" dirty="0">
              <a:solidFill>
                <a:srgbClr val="760000"/>
              </a:solidFill>
              <a:latin typeface="Calibri"/>
              <a:ea typeface="Calibri"/>
              <a:cs typeface="Calibri"/>
              <a:sym typeface="Calibri"/>
            </a:endParaRPr>
          </a:p>
          <a:p>
            <a:pPr marR="0" lvl="0" algn="l" rtl="0">
              <a:spcBef>
                <a:spcPts val="0"/>
              </a:spcBef>
              <a:spcAft>
                <a:spcPts val="0"/>
              </a:spcAft>
              <a:buClr>
                <a:schemeClr val="dk1"/>
              </a:buClr>
              <a:buSzPts val="4800"/>
            </a:pPr>
            <a:r>
              <a:rPr lang="en-US" sz="4800" dirty="0">
                <a:solidFill>
                  <a:schemeClr val="dk1"/>
                </a:solidFill>
                <a:latin typeface="Calibri"/>
                <a:ea typeface="Calibri"/>
                <a:cs typeface="Calibri"/>
                <a:sym typeface="Calibri"/>
              </a:rPr>
              <a:t>At the airport, the apron is the most congested area where aircraft movement occurs in close proximity and several servicing vehicles scurry around the aircraft. This overcrowded environment has a high potential risk to cause collision between aircraft and other aircraft, vehicles, or obstacles in the area; a single incident could lead to a chain of flight disruption and significant financial loss (Wang &amp; Yan, 2025). Human error contributes up to 80% of ground operation incidents, with limited situational awareness and procedural deviations identified as primary causes (</a:t>
            </a:r>
            <a:r>
              <a:rPr lang="en-US" sz="4800" dirty="0" err="1">
                <a:solidFill>
                  <a:schemeClr val="dk1"/>
                </a:solidFill>
                <a:latin typeface="Calibri"/>
                <a:ea typeface="Calibri"/>
                <a:cs typeface="Calibri"/>
                <a:sym typeface="Calibri"/>
              </a:rPr>
              <a:t>Muecklich</a:t>
            </a:r>
            <a:r>
              <a:rPr lang="en-US" sz="4800" dirty="0">
                <a:solidFill>
                  <a:schemeClr val="dk1"/>
                </a:solidFill>
                <a:latin typeface="Calibri"/>
                <a:ea typeface="Calibri"/>
                <a:cs typeface="Calibri"/>
                <a:sym typeface="Calibri"/>
              </a:rPr>
              <a:t> et al., 2023). This proposed design introduces autonomous robots that detect and monitor aircraft wingtips from taxi-in through servicing and pushback. It establishes real-time dynamic safety boundaries to replace manual cone placement and human </a:t>
            </a:r>
            <a:r>
              <a:rPr lang="en-US" sz="4800" dirty="0" err="1">
                <a:solidFill>
                  <a:schemeClr val="dk1"/>
                </a:solidFill>
                <a:latin typeface="Calibri"/>
                <a:ea typeface="Calibri"/>
                <a:cs typeface="Calibri"/>
                <a:sym typeface="Calibri"/>
              </a:rPr>
              <a:t>wingwalker</a:t>
            </a:r>
            <a:r>
              <a:rPr lang="en-US" sz="4800" dirty="0">
                <a:solidFill>
                  <a:schemeClr val="dk1"/>
                </a:solidFill>
                <a:latin typeface="Calibri"/>
                <a:ea typeface="Calibri"/>
                <a:cs typeface="Calibri"/>
                <a:sym typeface="Calibri"/>
              </a:rPr>
              <a:t> from monitoring wing separation to reduce collision risks between aircraft, vehicles, or obstacles, while removing human-heavy judgment-reliant tasks from the operations.</a:t>
            </a:r>
            <a:endParaRPr lang="en-US" dirty="0"/>
          </a:p>
        </p:txBody>
      </p:sp>
      <p:sp>
        <p:nvSpPr>
          <p:cNvPr id="5" name="Google Shape;52;p1">
            <a:extLst>
              <a:ext uri="{FF2B5EF4-FFF2-40B4-BE49-F238E27FC236}">
                <a16:creationId xmlns:a16="http://schemas.microsoft.com/office/drawing/2014/main" id="{0DDB3FC4-8802-FA21-3812-D2FECF2FF951}"/>
              </a:ext>
            </a:extLst>
          </p:cNvPr>
          <p:cNvSpPr txBox="1"/>
          <p:nvPr/>
        </p:nvSpPr>
        <p:spPr>
          <a:xfrm>
            <a:off x="13706194" y="19565465"/>
            <a:ext cx="1234609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0" u="sng" strike="noStrike" cap="none" dirty="0">
                <a:solidFill>
                  <a:srgbClr val="760000"/>
                </a:solidFill>
                <a:latin typeface="Calibri"/>
                <a:ea typeface="Calibri"/>
                <a:cs typeface="Calibri"/>
                <a:sym typeface="Calibri"/>
              </a:rPr>
              <a:t>Story board</a:t>
            </a:r>
            <a:endParaRPr dirty="0"/>
          </a:p>
        </p:txBody>
      </p:sp>
      <p:sp>
        <p:nvSpPr>
          <p:cNvPr id="7" name="Google Shape;52;p1">
            <a:extLst>
              <a:ext uri="{FF2B5EF4-FFF2-40B4-BE49-F238E27FC236}">
                <a16:creationId xmlns:a16="http://schemas.microsoft.com/office/drawing/2014/main" id="{5C89570A-8ED9-92A0-04C6-445F3301C84E}"/>
              </a:ext>
            </a:extLst>
          </p:cNvPr>
          <p:cNvSpPr txBox="1"/>
          <p:nvPr/>
        </p:nvSpPr>
        <p:spPr>
          <a:xfrm>
            <a:off x="13710887" y="30462038"/>
            <a:ext cx="15207732" cy="78482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u="sng" dirty="0">
                <a:solidFill>
                  <a:srgbClr val="760000"/>
                </a:solidFill>
                <a:latin typeface="Calibri"/>
                <a:ea typeface="Calibri"/>
                <a:cs typeface="Calibri"/>
                <a:sym typeface="Calibri"/>
              </a:rPr>
              <a:t>Cost and Benefit Analysis</a:t>
            </a:r>
            <a:endParaRPr lang="en-US" sz="4800" b="1" dirty="0">
              <a:solidFill>
                <a:schemeClr val="dk1"/>
              </a:solidFill>
              <a:latin typeface="Calibri"/>
              <a:ea typeface="Calibri"/>
              <a:cs typeface="Calibri"/>
              <a:sym typeface="Calibri"/>
            </a:endParaRPr>
          </a:p>
          <a:p>
            <a:pPr marL="685800" indent="-685800">
              <a:buClr>
                <a:schemeClr val="dk1"/>
              </a:buClr>
              <a:buSzPts val="4800"/>
              <a:buFont typeface="Arial"/>
              <a:buChar char="•"/>
            </a:pPr>
            <a:r>
              <a:rPr lang="en-US" sz="4800" dirty="0">
                <a:solidFill>
                  <a:schemeClr val="dk1"/>
                </a:solidFill>
                <a:latin typeface="Calibri"/>
                <a:ea typeface="Calibri"/>
                <a:cs typeface="Calibri"/>
                <a:sym typeface="Calibri"/>
              </a:rPr>
              <a:t>Total benefit of </a:t>
            </a:r>
            <a:r>
              <a:rPr lang="en-US" sz="4800" b="1" i="1" dirty="0">
                <a:solidFill>
                  <a:schemeClr val="dk1"/>
                </a:solidFill>
                <a:latin typeface="Calibri"/>
                <a:ea typeface="Calibri"/>
                <a:cs typeface="Calibri"/>
                <a:sym typeface="Calibri"/>
              </a:rPr>
              <a:t>$12,786,720 </a:t>
            </a:r>
            <a:r>
              <a:rPr lang="en-US" sz="4800" dirty="0">
                <a:solidFill>
                  <a:schemeClr val="dk1"/>
                </a:solidFill>
                <a:latin typeface="Calibri"/>
                <a:ea typeface="Calibri"/>
                <a:cs typeface="Calibri"/>
                <a:sym typeface="Calibri"/>
              </a:rPr>
              <a:t>reflects life, injury, and damage savings from prevented accidents.</a:t>
            </a:r>
          </a:p>
          <a:p>
            <a:pPr marL="685800" indent="-685800">
              <a:buClr>
                <a:schemeClr val="dk1"/>
              </a:buClr>
              <a:buSzPts val="4800"/>
              <a:buFont typeface="Arial"/>
              <a:buChar char="•"/>
            </a:pPr>
            <a:r>
              <a:rPr lang="en-US" sz="4800" dirty="0">
                <a:solidFill>
                  <a:schemeClr val="dk1"/>
                </a:solidFill>
                <a:latin typeface="Calibri"/>
                <a:ea typeface="Calibri"/>
                <a:cs typeface="Calibri"/>
                <a:sym typeface="Calibri"/>
              </a:rPr>
              <a:t>Total cost of </a:t>
            </a:r>
            <a:r>
              <a:rPr lang="en-US" sz="4800" b="1" i="1" dirty="0">
                <a:solidFill>
                  <a:schemeClr val="dk1"/>
                </a:solidFill>
                <a:latin typeface="Calibri"/>
                <a:ea typeface="Calibri"/>
                <a:cs typeface="Calibri"/>
                <a:sym typeface="Calibri"/>
              </a:rPr>
              <a:t>$4,597,350 </a:t>
            </a:r>
            <a:r>
              <a:rPr lang="en-US" sz="4800" dirty="0">
                <a:solidFill>
                  <a:schemeClr val="dk1"/>
                </a:solidFill>
                <a:latin typeface="Calibri"/>
                <a:ea typeface="Calibri"/>
                <a:cs typeface="Calibri"/>
                <a:sym typeface="Calibri"/>
              </a:rPr>
              <a:t>covers R&amp;D, production, delivery, and 10-year maintenance.</a:t>
            </a:r>
          </a:p>
          <a:p>
            <a:pPr marL="685800" indent="-685800">
              <a:buClr>
                <a:schemeClr val="dk1"/>
              </a:buClr>
              <a:buSzPts val="4800"/>
              <a:buFont typeface="Arial"/>
              <a:buChar char="•"/>
            </a:pPr>
            <a:r>
              <a:rPr lang="en-US" sz="4800" dirty="0">
                <a:solidFill>
                  <a:schemeClr val="dk1"/>
                </a:solidFill>
                <a:latin typeface="Calibri"/>
                <a:ea typeface="Calibri"/>
                <a:cs typeface="Calibri"/>
                <a:sym typeface="Calibri"/>
              </a:rPr>
              <a:t>A benefit–cost ratio of </a:t>
            </a:r>
            <a:r>
              <a:rPr lang="en-US" sz="4800" b="1" i="1" dirty="0">
                <a:solidFill>
                  <a:schemeClr val="dk1"/>
                </a:solidFill>
                <a:latin typeface="Calibri"/>
                <a:ea typeface="Calibri"/>
                <a:cs typeface="Calibri"/>
                <a:sym typeface="Calibri"/>
              </a:rPr>
              <a:t>2.78</a:t>
            </a:r>
            <a:r>
              <a:rPr lang="en-US" sz="4800" dirty="0">
                <a:solidFill>
                  <a:schemeClr val="dk1"/>
                </a:solidFill>
                <a:latin typeface="Calibri"/>
                <a:ea typeface="Calibri"/>
                <a:cs typeface="Calibri"/>
                <a:sym typeface="Calibri"/>
              </a:rPr>
              <a:t> confirms benefits significantly outweigh costs.</a:t>
            </a:r>
          </a:p>
          <a:p>
            <a:pPr marL="685800" indent="-685800">
              <a:buClr>
                <a:schemeClr val="dk1"/>
              </a:buClr>
              <a:buSzPts val="4800"/>
              <a:buFont typeface="Arial"/>
              <a:buChar char="•"/>
            </a:pPr>
            <a:r>
              <a:rPr lang="en-US" sz="4800" dirty="0">
                <a:solidFill>
                  <a:schemeClr val="dk1"/>
                </a:solidFill>
                <a:latin typeface="Calibri"/>
                <a:ea typeface="Calibri"/>
                <a:cs typeface="Calibri"/>
                <a:sym typeface="Calibri"/>
              </a:rPr>
              <a:t>Intangible benefits include enhanced safety culture, situational awareness, and operational confidence through consistent, real-time wingtip protection.</a:t>
            </a:r>
          </a:p>
        </p:txBody>
      </p:sp>
      <p:sp>
        <p:nvSpPr>
          <p:cNvPr id="8" name="Google Shape;52;p1">
            <a:extLst>
              <a:ext uri="{FF2B5EF4-FFF2-40B4-BE49-F238E27FC236}">
                <a16:creationId xmlns:a16="http://schemas.microsoft.com/office/drawing/2014/main" id="{1C9F6FC3-73CF-E743-5F75-B95E16EC5FA7}"/>
              </a:ext>
            </a:extLst>
          </p:cNvPr>
          <p:cNvSpPr txBox="1"/>
          <p:nvPr/>
        </p:nvSpPr>
        <p:spPr>
          <a:xfrm>
            <a:off x="29420669" y="6656810"/>
            <a:ext cx="1376897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u="sng" dirty="0">
                <a:solidFill>
                  <a:srgbClr val="760000"/>
                </a:solidFill>
                <a:latin typeface="Calibri"/>
                <a:ea typeface="Calibri"/>
                <a:cs typeface="Calibri"/>
                <a:sym typeface="Calibri"/>
              </a:rPr>
              <a:t>Safety Risk Assessment</a:t>
            </a:r>
          </a:p>
          <a:p>
            <a:pPr marL="0" marR="0" lvl="0" indent="0" algn="l" rtl="0">
              <a:spcBef>
                <a:spcPts val="0"/>
              </a:spcBef>
              <a:spcAft>
                <a:spcPts val="0"/>
              </a:spcAft>
              <a:buNone/>
            </a:pPr>
            <a:r>
              <a:rPr lang="en-US" sz="4800" dirty="0">
                <a:solidFill>
                  <a:schemeClr val="tx1"/>
                </a:solidFill>
                <a:latin typeface="Calibri"/>
                <a:ea typeface="Calibri"/>
                <a:cs typeface="Calibri"/>
                <a:sym typeface="Calibri"/>
              </a:rPr>
              <a:t>This assessment was conducted to evaluate foreseeable risks from the new autonomous system ensuring all risks are captured at an acceptable level.</a:t>
            </a:r>
            <a:endParaRPr sz="4800" i="0" strike="noStrike" cap="none" dirty="0">
              <a:solidFill>
                <a:schemeClr val="tx1"/>
              </a:solidFill>
              <a:latin typeface="Calibri"/>
              <a:ea typeface="Calibri"/>
              <a:cs typeface="Calibri"/>
              <a:sym typeface="Calibri"/>
            </a:endParaRPr>
          </a:p>
        </p:txBody>
      </p:sp>
      <p:sp>
        <p:nvSpPr>
          <p:cNvPr id="9" name="Google Shape;52;p1">
            <a:extLst>
              <a:ext uri="{FF2B5EF4-FFF2-40B4-BE49-F238E27FC236}">
                <a16:creationId xmlns:a16="http://schemas.microsoft.com/office/drawing/2014/main" id="{7D24594F-041D-5F8C-384E-E1519BAF911A}"/>
              </a:ext>
            </a:extLst>
          </p:cNvPr>
          <p:cNvSpPr txBox="1"/>
          <p:nvPr/>
        </p:nvSpPr>
        <p:spPr>
          <a:xfrm>
            <a:off x="13858318" y="6518447"/>
            <a:ext cx="1350772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0" u="sng" strike="noStrike" cap="none" dirty="0">
                <a:solidFill>
                  <a:srgbClr val="760000"/>
                </a:solidFill>
                <a:latin typeface="Calibri"/>
                <a:ea typeface="Calibri"/>
                <a:cs typeface="Calibri"/>
                <a:sym typeface="Calibri"/>
              </a:rPr>
              <a:t>Prototype</a:t>
            </a:r>
            <a:endParaRPr sz="7000" b="1" i="0" u="sng" strike="noStrike" cap="none" dirty="0">
              <a:solidFill>
                <a:srgbClr val="760000"/>
              </a:solidFill>
              <a:latin typeface="Calibri"/>
              <a:ea typeface="Calibri"/>
              <a:cs typeface="Calibri"/>
              <a:sym typeface="Calibri"/>
            </a:endParaRPr>
          </a:p>
        </p:txBody>
      </p:sp>
      <p:sp>
        <p:nvSpPr>
          <p:cNvPr id="11" name="Google Shape;52;p1">
            <a:extLst>
              <a:ext uri="{FF2B5EF4-FFF2-40B4-BE49-F238E27FC236}">
                <a16:creationId xmlns:a16="http://schemas.microsoft.com/office/drawing/2014/main" id="{E2DA9543-3ABE-2B06-AA85-2A1DBDBBB66A}"/>
              </a:ext>
            </a:extLst>
          </p:cNvPr>
          <p:cNvSpPr txBox="1"/>
          <p:nvPr/>
        </p:nvSpPr>
        <p:spPr>
          <a:xfrm>
            <a:off x="29420669" y="33696087"/>
            <a:ext cx="13707070"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u="sng" dirty="0">
                <a:solidFill>
                  <a:srgbClr val="760000"/>
                </a:solidFill>
                <a:latin typeface="Calibri"/>
                <a:ea typeface="Calibri"/>
                <a:cs typeface="Calibri"/>
                <a:sym typeface="Calibri"/>
              </a:rPr>
              <a:t>References</a:t>
            </a:r>
            <a:endParaRPr sz="7000" b="1" i="0" u="sng" strike="noStrike" cap="none" dirty="0">
              <a:solidFill>
                <a:srgbClr val="760000"/>
              </a:solidFill>
              <a:latin typeface="Calibri"/>
              <a:ea typeface="Calibri"/>
              <a:cs typeface="Calibri"/>
              <a:sym typeface="Calibri"/>
            </a:endParaRPr>
          </a:p>
          <a:p>
            <a:pPr marR="0" lvl="0" algn="l" rtl="0">
              <a:spcBef>
                <a:spcPts val="0"/>
              </a:spcBef>
              <a:spcAft>
                <a:spcPts val="0"/>
              </a:spcAft>
              <a:buClr>
                <a:schemeClr val="dk1"/>
              </a:buClr>
              <a:buSzPts val="4800"/>
            </a:pPr>
            <a:r>
              <a:rPr lang="en-US" sz="3000" b="1" dirty="0">
                <a:solidFill>
                  <a:schemeClr val="dk1"/>
                </a:solidFill>
                <a:latin typeface="Calibri"/>
                <a:ea typeface="Calibri"/>
                <a:cs typeface="Calibri"/>
                <a:sym typeface="Calibri"/>
              </a:rPr>
              <a:t>Wang, R., &amp; Yan, H. (2025). Risk identification and propagation in apron operations </a:t>
            </a:r>
          </a:p>
          <a:p>
            <a:pPr marR="0" lvl="0" algn="l" rtl="0">
              <a:spcBef>
                <a:spcPts val="0"/>
              </a:spcBef>
              <a:spcAft>
                <a:spcPts val="0"/>
              </a:spcAft>
              <a:buClr>
                <a:schemeClr val="dk1"/>
              </a:buClr>
              <a:buSzPts val="4800"/>
            </a:pPr>
            <a:r>
              <a:rPr lang="en-US" sz="3000" b="1" dirty="0">
                <a:solidFill>
                  <a:schemeClr val="dk1"/>
                </a:solidFill>
                <a:latin typeface="Calibri"/>
                <a:ea typeface="Calibri"/>
                <a:cs typeface="Calibri"/>
                <a:sym typeface="Calibri"/>
              </a:rPr>
              <a:t>	based on directed complex networks. Alexandria Engineering Journal, 119, </a:t>
            </a:r>
          </a:p>
          <a:p>
            <a:pPr marR="0" lvl="0" algn="l" rtl="0">
              <a:spcBef>
                <a:spcPts val="0"/>
              </a:spcBef>
              <a:spcAft>
                <a:spcPts val="0"/>
              </a:spcAft>
              <a:buClr>
                <a:schemeClr val="dk1"/>
              </a:buClr>
              <a:buSzPts val="4800"/>
            </a:pPr>
            <a:r>
              <a:rPr lang="en-US" sz="3000" b="1" dirty="0">
                <a:solidFill>
                  <a:schemeClr val="dk1"/>
                </a:solidFill>
                <a:latin typeface="Calibri"/>
                <a:ea typeface="Calibri"/>
                <a:cs typeface="Calibri"/>
                <a:sym typeface="Calibri"/>
              </a:rPr>
              <a:t>	647–664. https://doi.org/10.1016/j.aej.2025.01.104</a:t>
            </a:r>
          </a:p>
          <a:p>
            <a:pPr marR="0" lvl="0" algn="l" rtl="0">
              <a:spcBef>
                <a:spcPts val="0"/>
              </a:spcBef>
              <a:spcAft>
                <a:spcPts val="0"/>
              </a:spcAft>
              <a:buClr>
                <a:schemeClr val="dk1"/>
              </a:buClr>
              <a:buSzPts val="4800"/>
            </a:pPr>
            <a:r>
              <a:rPr lang="en-US" sz="3000" b="1" dirty="0" err="1">
                <a:solidFill>
                  <a:schemeClr val="dk1"/>
                </a:solidFill>
                <a:latin typeface="Calibri"/>
                <a:ea typeface="Calibri"/>
                <a:cs typeface="Calibri"/>
                <a:sym typeface="Calibri"/>
              </a:rPr>
              <a:t>Muecklich</a:t>
            </a:r>
            <a:r>
              <a:rPr lang="en-US" sz="3000" b="1" dirty="0">
                <a:solidFill>
                  <a:schemeClr val="dk1"/>
                </a:solidFill>
                <a:latin typeface="Calibri"/>
                <a:ea typeface="Calibri"/>
                <a:cs typeface="Calibri"/>
                <a:sym typeface="Calibri"/>
              </a:rPr>
              <a:t>, N., Sikora, I., Paraskevas, A., &amp; </a:t>
            </a:r>
            <a:r>
              <a:rPr lang="en-US" sz="3000" b="1" dirty="0" err="1">
                <a:solidFill>
                  <a:schemeClr val="dk1"/>
                </a:solidFill>
                <a:latin typeface="Calibri"/>
                <a:ea typeface="Calibri"/>
                <a:cs typeface="Calibri"/>
                <a:sym typeface="Calibri"/>
              </a:rPr>
              <a:t>Padhra</a:t>
            </a:r>
            <a:r>
              <a:rPr lang="en-US" sz="3000" b="1" dirty="0">
                <a:solidFill>
                  <a:schemeClr val="dk1"/>
                </a:solidFill>
                <a:latin typeface="Calibri"/>
                <a:ea typeface="Calibri"/>
                <a:cs typeface="Calibri"/>
                <a:sym typeface="Calibri"/>
              </a:rPr>
              <a:t>, A. (2023). The role of human </a:t>
            </a:r>
          </a:p>
          <a:p>
            <a:pPr marR="0" lvl="0" algn="l" rtl="0">
              <a:spcBef>
                <a:spcPts val="0"/>
              </a:spcBef>
              <a:spcAft>
                <a:spcPts val="0"/>
              </a:spcAft>
              <a:buClr>
                <a:schemeClr val="dk1"/>
              </a:buClr>
              <a:buSzPts val="4800"/>
            </a:pPr>
            <a:r>
              <a:rPr lang="en-US" sz="3000" b="1" dirty="0">
                <a:solidFill>
                  <a:schemeClr val="dk1"/>
                </a:solidFill>
                <a:latin typeface="Calibri"/>
                <a:ea typeface="Calibri"/>
                <a:cs typeface="Calibri"/>
                <a:sym typeface="Calibri"/>
              </a:rPr>
              <a:t>	factors in aviation ground operation-related accidents/incidents: A human 	error analysis approach. Transportation Engineering, 13, 100184. 	https://doi.org/10.1016/j.treng.2023.100184</a:t>
            </a:r>
          </a:p>
          <a:p>
            <a:pPr marL="685800" marR="0" lvl="0" indent="-685800" algn="l" rtl="0">
              <a:spcBef>
                <a:spcPts val="0"/>
              </a:spcBef>
              <a:spcAft>
                <a:spcPts val="0"/>
              </a:spcAft>
              <a:buClr>
                <a:schemeClr val="dk1"/>
              </a:buClr>
              <a:buSzPts val="4800"/>
              <a:buFont typeface="Arial"/>
              <a:buChar char="•"/>
            </a:pPr>
            <a:endParaRPr lang="en-US" sz="3000" b="1" dirty="0">
              <a:solidFill>
                <a:schemeClr val="dk1"/>
              </a:solidFill>
              <a:latin typeface="Calibri"/>
              <a:ea typeface="Calibri"/>
              <a:cs typeface="Calibri"/>
              <a:sym typeface="Calibri"/>
            </a:endParaRPr>
          </a:p>
          <a:p>
            <a:pPr marL="685800" marR="0" lvl="0" indent="-685800" algn="l" rtl="0">
              <a:spcBef>
                <a:spcPts val="0"/>
              </a:spcBef>
              <a:spcAft>
                <a:spcPts val="0"/>
              </a:spcAft>
              <a:buClr>
                <a:schemeClr val="dk1"/>
              </a:buClr>
              <a:buSzPts val="4800"/>
              <a:buFont typeface="Arial"/>
              <a:buChar char="•"/>
            </a:pPr>
            <a:endParaRPr lang="en-US" sz="3000" b="1" dirty="0">
              <a:solidFill>
                <a:schemeClr val="dk1"/>
              </a:solidFill>
              <a:latin typeface="Calibri"/>
              <a:ea typeface="Calibri"/>
              <a:cs typeface="Calibri"/>
              <a:sym typeface="Calibri"/>
            </a:endParaRPr>
          </a:p>
        </p:txBody>
      </p:sp>
      <p:sp>
        <p:nvSpPr>
          <p:cNvPr id="14" name="Google Shape;52;p1">
            <a:extLst>
              <a:ext uri="{FF2B5EF4-FFF2-40B4-BE49-F238E27FC236}">
                <a16:creationId xmlns:a16="http://schemas.microsoft.com/office/drawing/2014/main" id="{3F068B9C-5CCB-40E5-8460-947A11DDC09E}"/>
              </a:ext>
            </a:extLst>
          </p:cNvPr>
          <p:cNvSpPr txBox="1"/>
          <p:nvPr/>
        </p:nvSpPr>
        <p:spPr>
          <a:xfrm>
            <a:off x="29482569" y="29776580"/>
            <a:ext cx="1370707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i="0" u="sng" strike="noStrike" cap="none" dirty="0">
                <a:solidFill>
                  <a:srgbClr val="760000"/>
                </a:solidFill>
                <a:latin typeface="Calibri"/>
                <a:ea typeface="Calibri"/>
                <a:cs typeface="Calibri"/>
                <a:sym typeface="Calibri"/>
              </a:rPr>
              <a:t>Conclusion</a:t>
            </a:r>
            <a:endParaRPr sz="7000" b="1" i="0" u="sng" strike="noStrike" cap="none" dirty="0">
              <a:solidFill>
                <a:srgbClr val="760000"/>
              </a:solidFill>
              <a:latin typeface="Calibri"/>
              <a:ea typeface="Calibri"/>
              <a:cs typeface="Calibri"/>
              <a:sym typeface="Calibri"/>
            </a:endParaRPr>
          </a:p>
          <a:p>
            <a:pPr marR="0" lvl="0" algn="l" rtl="0">
              <a:spcBef>
                <a:spcPts val="0"/>
              </a:spcBef>
              <a:spcAft>
                <a:spcPts val="0"/>
              </a:spcAft>
              <a:buClr>
                <a:schemeClr val="dk1"/>
              </a:buClr>
              <a:buSzPts val="4800"/>
            </a:pPr>
            <a:r>
              <a:rPr lang="en-US" sz="4800" dirty="0">
                <a:solidFill>
                  <a:schemeClr val="dk1"/>
                </a:solidFill>
                <a:latin typeface="Calibri"/>
                <a:ea typeface="Calibri"/>
                <a:cs typeface="Calibri"/>
                <a:sym typeface="Calibri"/>
              </a:rPr>
              <a:t>The integration of an autonomous robot system into airport ground operations improves safety, reduces human error, optimizes workflow efficiency, and enables real-time monitoring in the apron area.</a:t>
            </a:r>
            <a:endParaRPr dirty="0"/>
          </a:p>
        </p:txBody>
      </p:sp>
      <p:grpSp>
        <p:nvGrpSpPr>
          <p:cNvPr id="147" name="Group 146">
            <a:extLst>
              <a:ext uri="{FF2B5EF4-FFF2-40B4-BE49-F238E27FC236}">
                <a16:creationId xmlns:a16="http://schemas.microsoft.com/office/drawing/2014/main" id="{22E14CE7-FC75-B7A4-782E-87B34C3F77FC}"/>
              </a:ext>
            </a:extLst>
          </p:cNvPr>
          <p:cNvGrpSpPr/>
          <p:nvPr/>
        </p:nvGrpSpPr>
        <p:grpSpPr>
          <a:xfrm>
            <a:off x="13858318" y="20726881"/>
            <a:ext cx="15253453" cy="9869039"/>
            <a:chOff x="14594420" y="28696680"/>
            <a:chExt cx="14140426" cy="9446946"/>
          </a:xfrm>
        </p:grpSpPr>
        <p:pic>
          <p:nvPicPr>
            <p:cNvPr id="56" name="Picture 55">
              <a:extLst>
                <a:ext uri="{FF2B5EF4-FFF2-40B4-BE49-F238E27FC236}">
                  <a16:creationId xmlns:a16="http://schemas.microsoft.com/office/drawing/2014/main" id="{F5FBF31D-45CF-E839-F6B3-679CCB88CAE2}"/>
                </a:ext>
              </a:extLst>
            </p:cNvPr>
            <p:cNvPicPr>
              <a:picLocks noChangeAspect="1"/>
            </p:cNvPicPr>
            <p:nvPr/>
          </p:nvPicPr>
          <p:blipFill>
            <a:blip r:embed="rId4"/>
            <a:stretch>
              <a:fillRect/>
            </a:stretch>
          </p:blipFill>
          <p:spPr>
            <a:xfrm>
              <a:off x="14594421" y="28696681"/>
              <a:ext cx="4812887" cy="4761287"/>
            </a:xfrm>
            <a:prstGeom prst="rect">
              <a:avLst/>
            </a:prstGeom>
          </p:spPr>
        </p:pic>
        <p:pic>
          <p:nvPicPr>
            <p:cNvPr id="58" name="Picture 57">
              <a:extLst>
                <a:ext uri="{FF2B5EF4-FFF2-40B4-BE49-F238E27FC236}">
                  <a16:creationId xmlns:a16="http://schemas.microsoft.com/office/drawing/2014/main" id="{6EDC0539-B9DD-3E47-5B5A-42101DA1C309}"/>
                </a:ext>
              </a:extLst>
            </p:cNvPr>
            <p:cNvPicPr>
              <a:picLocks noChangeAspect="1"/>
            </p:cNvPicPr>
            <p:nvPr/>
          </p:nvPicPr>
          <p:blipFill>
            <a:blip r:embed="rId5"/>
            <a:stretch>
              <a:fillRect/>
            </a:stretch>
          </p:blipFill>
          <p:spPr>
            <a:xfrm>
              <a:off x="19259606" y="28696680"/>
              <a:ext cx="4812887" cy="4761287"/>
            </a:xfrm>
            <a:prstGeom prst="rect">
              <a:avLst/>
            </a:prstGeom>
          </p:spPr>
        </p:pic>
        <p:pic>
          <p:nvPicPr>
            <p:cNvPr id="60" name="Picture 59">
              <a:extLst>
                <a:ext uri="{FF2B5EF4-FFF2-40B4-BE49-F238E27FC236}">
                  <a16:creationId xmlns:a16="http://schemas.microsoft.com/office/drawing/2014/main" id="{9D6DE1DF-2807-B6F4-6164-85B5592D5889}"/>
                </a:ext>
              </a:extLst>
            </p:cNvPr>
            <p:cNvPicPr>
              <a:picLocks noChangeAspect="1"/>
            </p:cNvPicPr>
            <p:nvPr/>
          </p:nvPicPr>
          <p:blipFill>
            <a:blip r:embed="rId6"/>
            <a:stretch>
              <a:fillRect/>
            </a:stretch>
          </p:blipFill>
          <p:spPr>
            <a:xfrm>
              <a:off x="23921958" y="28699025"/>
              <a:ext cx="4812888" cy="4756596"/>
            </a:xfrm>
            <a:prstGeom prst="rect">
              <a:avLst/>
            </a:prstGeom>
          </p:spPr>
        </p:pic>
        <p:pic>
          <p:nvPicPr>
            <p:cNvPr id="94" name="Picture 93">
              <a:extLst>
                <a:ext uri="{FF2B5EF4-FFF2-40B4-BE49-F238E27FC236}">
                  <a16:creationId xmlns:a16="http://schemas.microsoft.com/office/drawing/2014/main" id="{AB292B57-D6CC-3194-C7FE-02B1279F9DDD}"/>
                </a:ext>
              </a:extLst>
            </p:cNvPr>
            <p:cNvPicPr>
              <a:picLocks noChangeAspect="1"/>
            </p:cNvPicPr>
            <p:nvPr/>
          </p:nvPicPr>
          <p:blipFill>
            <a:blip r:embed="rId7"/>
            <a:stretch>
              <a:fillRect/>
            </a:stretch>
          </p:blipFill>
          <p:spPr>
            <a:xfrm>
              <a:off x="14594420" y="33372957"/>
              <a:ext cx="4812888" cy="4770669"/>
            </a:xfrm>
            <a:prstGeom prst="rect">
              <a:avLst/>
            </a:prstGeom>
          </p:spPr>
        </p:pic>
        <p:pic>
          <p:nvPicPr>
            <p:cNvPr id="117" name="Picture 116">
              <a:extLst>
                <a:ext uri="{FF2B5EF4-FFF2-40B4-BE49-F238E27FC236}">
                  <a16:creationId xmlns:a16="http://schemas.microsoft.com/office/drawing/2014/main" id="{6369BAF6-987C-E209-7083-37A93ACF45FF}"/>
                </a:ext>
              </a:extLst>
            </p:cNvPr>
            <p:cNvPicPr>
              <a:picLocks noChangeAspect="1"/>
            </p:cNvPicPr>
            <p:nvPr/>
          </p:nvPicPr>
          <p:blipFill>
            <a:blip r:embed="rId8"/>
            <a:stretch>
              <a:fillRect/>
            </a:stretch>
          </p:blipFill>
          <p:spPr>
            <a:xfrm>
              <a:off x="19259606" y="33372957"/>
              <a:ext cx="4812888" cy="4747215"/>
            </a:xfrm>
            <a:prstGeom prst="rect">
              <a:avLst/>
            </a:prstGeom>
          </p:spPr>
        </p:pic>
        <p:pic>
          <p:nvPicPr>
            <p:cNvPr id="119" name="Picture 118">
              <a:extLst>
                <a:ext uri="{FF2B5EF4-FFF2-40B4-BE49-F238E27FC236}">
                  <a16:creationId xmlns:a16="http://schemas.microsoft.com/office/drawing/2014/main" id="{D4B75518-7D2F-D525-EF4D-3E2546F04739}"/>
                </a:ext>
              </a:extLst>
            </p:cNvPr>
            <p:cNvPicPr>
              <a:picLocks noChangeAspect="1"/>
            </p:cNvPicPr>
            <p:nvPr/>
          </p:nvPicPr>
          <p:blipFill>
            <a:blip r:embed="rId9"/>
            <a:stretch>
              <a:fillRect/>
            </a:stretch>
          </p:blipFill>
          <p:spPr>
            <a:xfrm>
              <a:off x="23921958" y="33371298"/>
              <a:ext cx="4812888" cy="4770669"/>
            </a:xfrm>
            <a:prstGeom prst="rect">
              <a:avLst/>
            </a:prstGeom>
          </p:spPr>
        </p:pic>
      </p:grpSp>
      <p:graphicFrame>
        <p:nvGraphicFramePr>
          <p:cNvPr id="122" name="Table 121">
            <a:extLst>
              <a:ext uri="{FF2B5EF4-FFF2-40B4-BE49-F238E27FC236}">
                <a16:creationId xmlns:a16="http://schemas.microsoft.com/office/drawing/2014/main" id="{37AC55EB-B243-8AC8-C5EB-681603CF0E63}"/>
              </a:ext>
            </a:extLst>
          </p:cNvPr>
          <p:cNvGraphicFramePr>
            <a:graphicFrameLocks noGrp="1"/>
          </p:cNvGraphicFramePr>
          <p:nvPr>
            <p:extLst>
              <p:ext uri="{D42A27DB-BD31-4B8C-83A1-F6EECF244321}">
                <p14:modId xmlns:p14="http://schemas.microsoft.com/office/powerpoint/2010/main" val="1882594996"/>
              </p:ext>
            </p:extLst>
          </p:nvPr>
        </p:nvGraphicFramePr>
        <p:xfrm>
          <a:off x="29482569" y="10135471"/>
          <a:ext cx="13517049" cy="11988800"/>
        </p:xfrm>
        <a:graphic>
          <a:graphicData uri="http://schemas.openxmlformats.org/drawingml/2006/table">
            <a:tbl>
              <a:tblPr firstRow="1" firstCol="1" bandRow="1"/>
              <a:tblGrid>
                <a:gridCol w="4483580">
                  <a:extLst>
                    <a:ext uri="{9D8B030D-6E8A-4147-A177-3AD203B41FA5}">
                      <a16:colId xmlns:a16="http://schemas.microsoft.com/office/drawing/2014/main" val="104274936"/>
                    </a:ext>
                  </a:extLst>
                </a:gridCol>
                <a:gridCol w="3547069">
                  <a:extLst>
                    <a:ext uri="{9D8B030D-6E8A-4147-A177-3AD203B41FA5}">
                      <a16:colId xmlns:a16="http://schemas.microsoft.com/office/drawing/2014/main" val="772454868"/>
                    </a:ext>
                  </a:extLst>
                </a:gridCol>
                <a:gridCol w="5486400">
                  <a:extLst>
                    <a:ext uri="{9D8B030D-6E8A-4147-A177-3AD203B41FA5}">
                      <a16:colId xmlns:a16="http://schemas.microsoft.com/office/drawing/2014/main" val="823776512"/>
                    </a:ext>
                  </a:extLst>
                </a:gridCol>
              </a:tblGrid>
              <a:tr h="261355">
                <a:tc>
                  <a:txBody>
                    <a:bodyPr/>
                    <a:lstStyle/>
                    <a:p>
                      <a:pPr marL="0" marR="0" algn="ctr">
                        <a:lnSpc>
                          <a:spcPct val="100000"/>
                        </a:lnSpc>
                        <a:spcAft>
                          <a:spcPts val="800"/>
                        </a:spcAft>
                        <a:buNone/>
                      </a:pPr>
                      <a:r>
                        <a:rPr lang="en-US" sz="3000" b="1" kern="10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Implementation Risk</a:t>
                      </a:r>
                      <a:endParaRPr lang="en-US" sz="3000" kern="10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00000"/>
                        </a:lnSpc>
                        <a:spcAft>
                          <a:spcPts val="800"/>
                        </a:spcAft>
                        <a:buNone/>
                      </a:pPr>
                      <a:r>
                        <a:rPr lang="en-US" sz="3000" b="1"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Assessing Risk</a:t>
                      </a:r>
                      <a:endPar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algn="ctr">
                        <a:lnSpc>
                          <a:spcPct val="100000"/>
                        </a:lnSpc>
                        <a:spcAft>
                          <a:spcPts val="800"/>
                        </a:spcAft>
                        <a:buNone/>
                      </a:pPr>
                      <a:r>
                        <a:rPr lang="en-US" sz="3000" b="1"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Mitigation</a:t>
                      </a:r>
                      <a:endPar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300690004"/>
                  </a:ext>
                </a:extLst>
              </a:tr>
              <a:tr h="1093791">
                <a:tc>
                  <a:txBody>
                    <a:bodyPr/>
                    <a:lstStyle/>
                    <a:p>
                      <a:pPr marL="285750" marR="0" indent="-285750">
                        <a:lnSpc>
                          <a:spcPct val="100000"/>
                        </a:lnSpc>
                        <a:spcAft>
                          <a:spcPts val="800"/>
                        </a:spcAft>
                        <a:buNone/>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1. Movement area incursion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Aft>
                          <a:spcPts val="800"/>
                        </a:spcAft>
                        <a:buNone/>
                      </a:pPr>
                      <a:r>
                        <a:rPr lang="en-US" sz="3000" b="1"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Collision risk </a:t>
                      </a: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between the robot and the active aircraft taxi.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797"/>
                    </a:solidFill>
                  </a:tcPr>
                </a:tc>
                <a:tc>
                  <a:txBody>
                    <a:bodyPr/>
                    <a:lstStyle/>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Geofencing and predefined operational boundaries</a:t>
                      </a:r>
                    </a:p>
                    <a:p>
                      <a:pPr marL="342900" marR="0" lvl="0" indent="-342900">
                        <a:lnSpc>
                          <a:spcPct val="100000"/>
                        </a:lnSpc>
                        <a:spcAft>
                          <a:spcPts val="800"/>
                        </a:spcAft>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High-visibility body color and reflective stripe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5D"/>
                    </a:solidFill>
                  </a:tcPr>
                </a:tc>
                <a:extLst>
                  <a:ext uri="{0D108BD9-81ED-4DB2-BD59-A6C34878D82A}">
                    <a16:rowId xmlns:a16="http://schemas.microsoft.com/office/drawing/2014/main" val="4061289880"/>
                  </a:ext>
                </a:extLst>
              </a:tr>
              <a:tr h="807045">
                <a:tc>
                  <a:txBody>
                    <a:bodyPr/>
                    <a:lstStyle/>
                    <a:p>
                      <a:pPr marL="342900" marR="0" indent="-342900">
                        <a:lnSpc>
                          <a:spcPct val="100000"/>
                        </a:lnSpc>
                        <a:spcAft>
                          <a:spcPts val="800"/>
                        </a:spcAft>
                        <a:buNone/>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2. Sensor failure to detect vehicles or obstacles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Aft>
                          <a:spcPts val="800"/>
                        </a:spcAft>
                        <a:buNone/>
                      </a:pPr>
                      <a:r>
                        <a:rPr lang="en-US" sz="3000" b="1"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Collision risk </a:t>
                      </a: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between aircraft and undetected aircraft, GSE, or obstacles.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797"/>
                    </a:solidFill>
                  </a:tcPr>
                </a:tc>
                <a:tc>
                  <a:txBody>
                    <a:bodyPr/>
                    <a:lstStyle/>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Multi-sensor redundancy </a:t>
                      </a:r>
                    </a:p>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Pre-deployment sensor self-test</a:t>
                      </a:r>
                    </a:p>
                    <a:p>
                      <a:pPr marL="342900" marR="0" lvl="0" indent="-342900">
                        <a:lnSpc>
                          <a:spcPct val="100000"/>
                        </a:lnSpc>
                        <a:spcAft>
                          <a:spcPts val="800"/>
                        </a:spcAft>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Real-time sensor health monitoring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5D"/>
                    </a:solidFill>
                  </a:tcPr>
                </a:tc>
                <a:extLst>
                  <a:ext uri="{0D108BD9-81ED-4DB2-BD59-A6C34878D82A}">
                    <a16:rowId xmlns:a16="http://schemas.microsoft.com/office/drawing/2014/main" val="475677208"/>
                  </a:ext>
                </a:extLst>
              </a:tr>
              <a:tr h="2542401">
                <a:tc>
                  <a:txBody>
                    <a:bodyPr/>
                    <a:lstStyle/>
                    <a:p>
                      <a:pPr marL="0" marR="0">
                        <a:lnSpc>
                          <a:spcPct val="100000"/>
                        </a:lnSpc>
                        <a:spcAft>
                          <a:spcPts val="800"/>
                        </a:spcAft>
                        <a:buNone/>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3. Alert system failure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Aft>
                          <a:spcPts val="800"/>
                        </a:spcAft>
                        <a:buNone/>
                      </a:pPr>
                      <a:r>
                        <a:rPr lang="en-US" sz="3000" b="1"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Lack of hazard awareness </a:t>
                      </a: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for pilots, marshallers, tug drivers, and other GSE operators near aircraft.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797"/>
                    </a:solidFill>
                  </a:tcPr>
                </a:tc>
                <a:tc>
                  <a:txBody>
                    <a:bodyPr/>
                    <a:lstStyle/>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Multiple alert channels</a:t>
                      </a:r>
                    </a:p>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Routine system diagnostics and pre-operation checks</a:t>
                      </a:r>
                    </a:p>
                    <a:p>
                      <a:pPr marL="342900" marR="0" lvl="0" indent="-342900">
                        <a:lnSpc>
                          <a:spcPct val="100000"/>
                        </a:lnSpc>
                        <a:spcAft>
                          <a:spcPts val="800"/>
                        </a:spcAft>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Real-time system health monitoring with automatic fault detection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5D"/>
                    </a:solidFill>
                  </a:tcPr>
                </a:tc>
                <a:extLst>
                  <a:ext uri="{0D108BD9-81ED-4DB2-BD59-A6C34878D82A}">
                    <a16:rowId xmlns:a16="http://schemas.microsoft.com/office/drawing/2014/main" val="71580455"/>
                  </a:ext>
                </a:extLst>
              </a:tr>
              <a:tr h="1210540">
                <a:tc>
                  <a:txBody>
                    <a:bodyPr/>
                    <a:lstStyle/>
                    <a:p>
                      <a:pPr marL="400050" marR="0" indent="-400050">
                        <a:lnSpc>
                          <a:spcPct val="100000"/>
                        </a:lnSpc>
                        <a:spcAft>
                          <a:spcPts val="800"/>
                        </a:spcAft>
                        <a:buNone/>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4. Reduced performance in adverse environmental conditions </a:t>
                      </a:r>
                    </a:p>
                    <a:p>
                      <a:pPr marL="400050" marR="0" indent="0">
                        <a:lnSpc>
                          <a:spcPct val="100000"/>
                        </a:lnSpc>
                        <a:spcAft>
                          <a:spcPts val="800"/>
                        </a:spcAft>
                        <a:buNone/>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(e.g., Nighttime, Rain, Snow, Low-visibility, Jet blast)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Aft>
                          <a:spcPts val="800"/>
                        </a:spcAft>
                        <a:buNone/>
                      </a:pPr>
                      <a:r>
                        <a:rPr lang="en-US" sz="3000" b="1"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Collision risk </a:t>
                      </a: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between aircraft and adjacent aircraft or vehicles due to navigation errors, missed detections.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5D"/>
                    </a:solidFill>
                  </a:tcPr>
                </a:tc>
                <a:tc>
                  <a:txBody>
                    <a:bodyPr/>
                    <a:lstStyle/>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Weather-resistant design and stabilized base</a:t>
                      </a:r>
                    </a:p>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Defined operational limits/shutdown thresholds</a:t>
                      </a:r>
                    </a:p>
                    <a:p>
                      <a:pPr marL="342900" marR="0" lvl="0" indent="-342900">
                        <a:lnSpc>
                          <a:spcPct val="100000"/>
                        </a:lnSpc>
                        <a:spcAft>
                          <a:spcPts val="800"/>
                        </a:spcAft>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Environment-specific testing before operational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8355601"/>
                  </a:ext>
                </a:extLst>
              </a:tr>
              <a:tr h="279807">
                <a:tc>
                  <a:txBody>
                    <a:bodyPr/>
                    <a:lstStyle/>
                    <a:p>
                      <a:pPr marL="400050" marR="0" indent="-400050">
                        <a:lnSpc>
                          <a:spcPct val="100000"/>
                        </a:lnSpc>
                        <a:spcAft>
                          <a:spcPts val="800"/>
                        </a:spcAft>
                        <a:buNone/>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5. Failure to follow or station at the aircraft wingtip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Aft>
                          <a:spcPts val="800"/>
                        </a:spcAft>
                        <a:buNone/>
                      </a:pPr>
                      <a:r>
                        <a:rPr lang="en-US" sz="3000" b="1" i="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Collision risk </a:t>
                      </a: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between the vehicles and the aircraft wingtip from a false safety reference.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797"/>
                    </a:solidFill>
                  </a:tcPr>
                </a:tc>
                <a:tc>
                  <a:txBody>
                    <a:bodyPr/>
                    <a:lstStyle/>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Aircraft recognition and calibrated positioning logic</a:t>
                      </a:r>
                    </a:p>
                    <a:p>
                      <a:pPr marL="342900" marR="0" lvl="0" indent="-342900">
                        <a:lnSpc>
                          <a:spcPct val="100000"/>
                        </a:lnSpc>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Defined a positioning tolerance threshold</a:t>
                      </a:r>
                    </a:p>
                    <a:p>
                      <a:pPr marL="342900" marR="0" lvl="0" indent="-342900">
                        <a:lnSpc>
                          <a:spcPct val="100000"/>
                        </a:lnSpc>
                        <a:spcAft>
                          <a:spcPts val="800"/>
                        </a:spcAft>
                        <a:buFont typeface="Times New Roman" panose="02020603050405020304" pitchFamily="18" charset="0"/>
                        <a:buChar char="-"/>
                      </a:pPr>
                      <a:r>
                        <a:rPr lang="en-US" sz="3000" kern="1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Continuous position verification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5D"/>
                    </a:solidFill>
                  </a:tcPr>
                </a:tc>
                <a:extLst>
                  <a:ext uri="{0D108BD9-81ED-4DB2-BD59-A6C34878D82A}">
                    <a16:rowId xmlns:a16="http://schemas.microsoft.com/office/drawing/2014/main" val="2324581560"/>
                  </a:ext>
                </a:extLst>
              </a:tr>
            </a:tbl>
          </a:graphicData>
        </a:graphic>
      </p:graphicFrame>
      <p:pic>
        <p:nvPicPr>
          <p:cNvPr id="15" name="Picture 14">
            <a:extLst>
              <a:ext uri="{FF2B5EF4-FFF2-40B4-BE49-F238E27FC236}">
                <a16:creationId xmlns:a16="http://schemas.microsoft.com/office/drawing/2014/main" id="{4A25117A-E4A0-A55A-9E27-8F22C66EA3FC}"/>
              </a:ext>
            </a:extLst>
          </p:cNvPr>
          <p:cNvPicPr>
            <a:picLocks noChangeAspect="1"/>
          </p:cNvPicPr>
          <p:nvPr/>
        </p:nvPicPr>
        <p:blipFill>
          <a:blip r:embed="rId10"/>
          <a:stretch>
            <a:fillRect/>
          </a:stretch>
        </p:blipFill>
        <p:spPr>
          <a:xfrm>
            <a:off x="13836156" y="7632297"/>
            <a:ext cx="15281339" cy="1211566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1247378232044A984D464801D3C3B" ma:contentTypeVersion="12" ma:contentTypeDescription="Create a new document." ma:contentTypeScope="" ma:versionID="bc3ca9949b1277ae482ae226628a40df">
  <xsd:schema xmlns:xsd="http://www.w3.org/2001/XMLSchema" xmlns:xs="http://www.w3.org/2001/XMLSchema" xmlns:p="http://schemas.microsoft.com/office/2006/metadata/properties" xmlns:ns3="61f9aac8-5f1f-4662-af30-45d7f68384a5" targetNamespace="http://schemas.microsoft.com/office/2006/metadata/properties" ma:root="true" ma:fieldsID="a36e44f51374e497345c2a8eb9579e74" ns3:_="">
    <xsd:import namespace="61f9aac8-5f1f-4662-af30-45d7f68384a5"/>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9aac8-5f1f-4662-af30-45d7f6838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1f9aac8-5f1f-4662-af30-45d7f68384a5" xsi:nil="true"/>
  </documentManagement>
</p:properties>
</file>

<file path=customXml/itemProps1.xml><?xml version="1.0" encoding="utf-8"?>
<ds:datastoreItem xmlns:ds="http://schemas.openxmlformats.org/officeDocument/2006/customXml" ds:itemID="{15EFF3CB-5220-4D9E-9A17-289FFF7C54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f9aac8-5f1f-4662-af30-45d7f6838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848420-611D-450C-A710-3BADC5331B80}">
  <ds:schemaRefs>
    <ds:schemaRef ds:uri="http://schemas.microsoft.com/sharepoint/v3/contenttype/forms"/>
  </ds:schemaRefs>
</ds:datastoreItem>
</file>

<file path=customXml/itemProps3.xml><?xml version="1.0" encoding="utf-8"?>
<ds:datastoreItem xmlns:ds="http://schemas.openxmlformats.org/officeDocument/2006/customXml" ds:itemID="{D1DAE09D-743A-4130-A8E4-3799CA493AF6}">
  <ds:schemaRef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61f9aac8-5f1f-4662-af30-45d7f68384a5"/>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917</TotalTime>
  <Words>678</Words>
  <Application>Microsoft Office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Debbie Carstens</cp:lastModifiedBy>
  <cp:revision>14</cp:revision>
  <dcterms:created xsi:type="dcterms:W3CDTF">2007-04-04T14:17:42Z</dcterms:created>
  <dcterms:modified xsi:type="dcterms:W3CDTF">2026-04-09T17:30:08Z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0x0101009291247378232044A984D464801D3C3B</vt:lpwstr>
  </property>
</Properties>
</file>